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394" r:id="rId3"/>
    <p:sldId id="466" r:id="rId4"/>
    <p:sldId id="500" r:id="rId5"/>
    <p:sldId id="671" r:id="rId6"/>
    <p:sldId id="670" r:id="rId7"/>
    <p:sldId id="672" r:id="rId8"/>
    <p:sldId id="673" r:id="rId9"/>
    <p:sldId id="686" r:id="rId10"/>
    <p:sldId id="674" r:id="rId11"/>
    <p:sldId id="675" r:id="rId12"/>
    <p:sldId id="687" r:id="rId13"/>
    <p:sldId id="689" r:id="rId14"/>
    <p:sldId id="688" r:id="rId15"/>
    <p:sldId id="694" r:id="rId16"/>
    <p:sldId id="678" r:id="rId17"/>
    <p:sldId id="679" r:id="rId18"/>
    <p:sldId id="690" r:id="rId19"/>
    <p:sldId id="691" r:id="rId20"/>
    <p:sldId id="693" r:id="rId21"/>
    <p:sldId id="692" r:id="rId22"/>
    <p:sldId id="695" r:id="rId23"/>
    <p:sldId id="682" r:id="rId24"/>
    <p:sldId id="683" r:id="rId25"/>
    <p:sldId id="696" r:id="rId26"/>
    <p:sldId id="624" r:id="rId27"/>
    <p:sldId id="667" r:id="rId28"/>
    <p:sldId id="668" r:id="rId29"/>
    <p:sldId id="669" r:id="rId30"/>
    <p:sldId id="617" r:id="rId31"/>
    <p:sldId id="618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Slick Slider" id="{16A40939-727B-4E5C-8519-328B685D85F7}">
          <p14:sldIdLst>
            <p14:sldId id="671"/>
            <p14:sldId id="670"/>
            <p14:sldId id="672"/>
            <p14:sldId id="673"/>
            <p14:sldId id="686"/>
          </p14:sldIdLst>
        </p14:section>
        <p14:section name="Date &amp; Time picker" id="{2F1DFFD3-B6CC-41DE-BCB7-D25F5DEB673B}">
          <p14:sldIdLst>
            <p14:sldId id="674"/>
            <p14:sldId id="675"/>
            <p14:sldId id="687"/>
            <p14:sldId id="689"/>
            <p14:sldId id="688"/>
            <p14:sldId id="694"/>
          </p14:sldIdLst>
        </p14:section>
        <p14:section name="Form Validator" id="{3B7F710A-251B-4DE6-A2DB-80054A062874}">
          <p14:sldIdLst>
            <p14:sldId id="678"/>
            <p14:sldId id="679"/>
            <p14:sldId id="690"/>
            <p14:sldId id="691"/>
            <p14:sldId id="693"/>
            <p14:sldId id="692"/>
            <p14:sldId id="695"/>
          </p14:sldIdLst>
        </p14:section>
        <p14:section name="Table Grid" id="{B527F9D7-3450-479C-A00A-0E72DEBDFBCB}">
          <p14:sldIdLst>
            <p14:sldId id="682"/>
            <p14:sldId id="683"/>
            <p14:sldId id="696"/>
          </p14:sldIdLst>
        </p14:section>
        <p14:section name="Conclusion" id="{CAD93B16-9430-4CD6-BD17-69844E1E5D8E}">
          <p14:sldIdLst>
            <p14:sldId id="624"/>
            <p14:sldId id="667"/>
            <p14:sldId id="668"/>
            <p14:sldId id="669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 autoAdjust="0"/>
    <p:restoredTop sz="94595" autoAdjust="0"/>
  </p:normalViewPr>
  <p:slideViewPr>
    <p:cSldViewPr>
      <p:cViewPr varScale="1">
        <p:scale>
          <a:sx n="82" d="100"/>
          <a:sy n="82" d="100"/>
        </p:scale>
        <p:origin x="125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2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6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309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53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6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582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1288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6033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28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xdsoft.net/jqplugins/datetimepicker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mvalidator.net/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slide" Target="slide22.xml"/><Relationship Id="rId3" Type="http://schemas.openxmlformats.org/officeDocument/2006/relationships/image" Target="../media/image12.png"/><Relationship Id="rId7" Type="http://schemas.openxmlformats.org/officeDocument/2006/relationships/slide" Target="slide9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0.png"/><Relationship Id="rId5" Type="http://schemas.openxmlformats.org/officeDocument/2006/relationships/image" Target="../media/image120.png"/><Relationship Id="rId10" Type="http://schemas.openxmlformats.org/officeDocument/2006/relationships/slide" Target="slide15.xml"/><Relationship Id="rId4" Type="http://schemas.openxmlformats.org/officeDocument/2006/relationships/slide" Target="slide4.xml"/><Relationship Id="rId9" Type="http://schemas.openxmlformats.org/officeDocument/2006/relationships/image" Target="../media/image14.png"/><Relationship Id="rId14" Type="http://schemas.openxmlformats.org/officeDocument/2006/relationships/image" Target="../media/image15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5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5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53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kenwheeler.github.io/slick/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3612" y="3617002"/>
            <a:ext cx="2363161" cy="25575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926676" y="3405289"/>
            <a:ext cx="2229287" cy="61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for Front-End</a:t>
            </a: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17" name="Title 4"/>
          <p:cNvSpPr>
            <a:spLocks noGrp="1"/>
          </p:cNvSpPr>
          <p:nvPr>
            <p:ph type="ctrTitle"/>
          </p:nvPr>
        </p:nvSpPr>
        <p:spPr>
          <a:xfrm>
            <a:off x="3592252" y="303908"/>
            <a:ext cx="8125251" cy="1171552"/>
          </a:xfrm>
        </p:spPr>
        <p:txBody>
          <a:bodyPr>
            <a:normAutofit/>
          </a:bodyPr>
          <a:lstStyle/>
          <a:p>
            <a:r>
              <a:rPr lang="en-US" noProof="1"/>
              <a:t>JQuery</a:t>
            </a:r>
            <a:r>
              <a:rPr lang="en-US" dirty="0"/>
              <a:t> Plugins</a:t>
            </a:r>
          </a:p>
        </p:txBody>
      </p:sp>
      <p:sp>
        <p:nvSpPr>
          <p:cNvPr id="18" name="Subtitle 5"/>
          <p:cNvSpPr>
            <a:spLocks noGrp="1"/>
          </p:cNvSpPr>
          <p:nvPr>
            <p:ph type="subTitle" idx="1"/>
          </p:nvPr>
        </p:nvSpPr>
        <p:spPr>
          <a:xfrm>
            <a:off x="3592253" y="1381537"/>
            <a:ext cx="8125251" cy="1357116"/>
          </a:xfrm>
        </p:spPr>
        <p:txBody>
          <a:bodyPr>
            <a:normAutofit/>
          </a:bodyPr>
          <a:lstStyle/>
          <a:p>
            <a:r>
              <a:rPr lang="en-US" dirty="0"/>
              <a:t>Sliders, Date &amp; Time pickers, </a:t>
            </a:r>
            <a:br>
              <a:rPr lang="en-US" dirty="0"/>
            </a:br>
            <a:r>
              <a:rPr lang="en-US" dirty="0"/>
              <a:t>Form Validators, </a:t>
            </a:r>
            <a:r>
              <a:rPr lang="en-US" noProof="1"/>
              <a:t>Drag’n’Drops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C30342-E9B8-4597-AA55-87F688BDCF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26445">
            <a:off x="7537842" y="3774817"/>
            <a:ext cx="1828800" cy="1828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769839-13BE-4C84-9F0A-2E19B192A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930" y="3321429"/>
            <a:ext cx="2745573" cy="27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4792479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DateTimePicker</a:t>
            </a:r>
            <a:r>
              <a:rPr lang="en-US" dirty="0"/>
              <a:t> is a very basic plugin which customizes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input</a:t>
            </a:r>
            <a:r>
              <a:rPr lang="en-US" dirty="0"/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forms</a:t>
            </a:r>
          </a:p>
          <a:p>
            <a:pPr lvl="1"/>
            <a:r>
              <a:rPr lang="en-US" dirty="0"/>
              <a:t>Simplistic, but contains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options</a:t>
            </a:r>
          </a:p>
          <a:p>
            <a:pPr lvl="1"/>
            <a:r>
              <a:rPr lang="en-US" dirty="0"/>
              <a:t>Easily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customized</a:t>
            </a:r>
          </a:p>
          <a:p>
            <a:pPr lvl="1"/>
            <a:r>
              <a:rPr lang="en-US" dirty="0"/>
              <a:t>Configurable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Date pick</a:t>
            </a:r>
            <a:r>
              <a:rPr lang="en-US" dirty="0"/>
              <a:t> only</a:t>
            </a:r>
          </a:p>
          <a:p>
            <a:pPr lvl="1"/>
            <a:r>
              <a:rPr lang="en-US" dirty="0"/>
              <a:t>Configurable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pick</a:t>
            </a:r>
            <a:r>
              <a:rPr lang="en-US" dirty="0"/>
              <a:t> only</a:t>
            </a:r>
          </a:p>
          <a:p>
            <a:pPr lvl="1"/>
            <a:r>
              <a:rPr lang="en-US" dirty="0"/>
              <a:t>Configurable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interval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Time Picker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653080A-6C8D-4090-9EE6-5A68A3E4819E}"/>
              </a:ext>
            </a:extLst>
          </p:cNvPr>
          <p:cNvSpPr txBox="1">
            <a:spLocks/>
          </p:cNvSpPr>
          <p:nvPr/>
        </p:nvSpPr>
        <p:spPr>
          <a:xfrm>
            <a:off x="2663823" y="6255962"/>
            <a:ext cx="6858000" cy="46551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https://xdsoft.net/jqplugins/datetimepicker/</a:t>
            </a:r>
            <a:endParaRPr lang="bg-BG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A9A39-24F5-4A46-8C4D-965927337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98" y="2261901"/>
            <a:ext cx="4162425" cy="2790825"/>
          </a:xfrm>
          <a:prstGeom prst="round2DiagRect">
            <a:avLst>
              <a:gd name="adj1" fmla="val 8309"/>
              <a:gd name="adj2" fmla="val 635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11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Time Picker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39" y="983195"/>
            <a:ext cx="1004907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rel="stylesheet“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jquery.datetimepicker.css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jquery.datetimepicker.full.js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39" y="3855509"/>
            <a:ext cx="1097905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date-time-form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4371" y="1059410"/>
            <a:ext cx="2057400" cy="471979"/>
          </a:xfrm>
          <a:prstGeom prst="wedgeRoundRectCallout">
            <a:avLst>
              <a:gd name="adj1" fmla="val -66537"/>
              <a:gd name="adj2" fmla="val 1501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plugin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702" y="3447269"/>
            <a:ext cx="2057400" cy="673386"/>
          </a:xfrm>
          <a:prstGeom prst="wedgeRoundRectCallout">
            <a:avLst>
              <a:gd name="adj1" fmla="val -52931"/>
              <a:gd name="adj2" fmla="val -732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plugin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2" y="3817018"/>
            <a:ext cx="1524000" cy="373982"/>
          </a:xfrm>
          <a:prstGeom prst="wedgeRoundRectCallout">
            <a:avLst>
              <a:gd name="adj1" fmla="val -79960"/>
              <a:gd name="adj2" fmla="val 1010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F778D-641B-47BA-93EF-EB8713C29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2" y="1671367"/>
            <a:ext cx="1678219" cy="15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3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Time Picker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41" y="1309743"/>
            <a:ext cx="1065867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for="name"&gt;Product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id="name" type=“text" placeholder="Name..."&gt;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71E85A-E1C7-4013-BF16-D80EA5C7E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40" y="3207559"/>
            <a:ext cx="106586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producedOn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Produced 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producedOn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placeholder="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 &amp; Time...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237196-713B-42C2-AC60-EBCB66D6C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40" y="5111622"/>
            <a:ext cx="10658674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&lt;button class="date-time-form-submit"&gt;Submit&lt;/button&gt;</a:t>
            </a:r>
            <a:b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7" name="AutoShape 24">
            <a:extLst>
              <a:ext uri="{FF2B5EF4-FFF2-40B4-BE49-F238E27FC236}">
                <a16:creationId xmlns:a16="http://schemas.microsoft.com/office/drawing/2014/main" id="{96AA53BD-6D51-4BAB-8ECF-EC14CE56E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046" y="2495317"/>
            <a:ext cx="2289145" cy="762000"/>
          </a:xfrm>
          <a:prstGeom prst="wedgeRoundRectCallout">
            <a:avLst>
              <a:gd name="adj1" fmla="val -82406"/>
              <a:gd name="adj2" fmla="val 643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datetime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field group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utoShape 24">
            <a:extLst>
              <a:ext uri="{FF2B5EF4-FFF2-40B4-BE49-F238E27FC236}">
                <a16:creationId xmlns:a16="http://schemas.microsoft.com/office/drawing/2014/main" id="{04D7C80D-00C4-47CA-8F88-7B69D6580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4463" y="3486073"/>
            <a:ext cx="2289145" cy="762000"/>
          </a:xfrm>
          <a:prstGeom prst="wedgeRoundRectCallout">
            <a:avLst>
              <a:gd name="adj1" fmla="val -95858"/>
              <a:gd name="adj2" fmla="val 275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that it is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type 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“text”</a:t>
            </a:r>
          </a:p>
        </p:txBody>
      </p:sp>
    </p:spTree>
    <p:extLst>
      <p:ext uri="{BB962C8B-B14F-4D97-AF65-F5344CB8AC3E}">
        <p14:creationId xmlns:p14="http://schemas.microsoft.com/office/powerpoint/2010/main" val="63502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Date &amp; Time Picker (Demo) – Result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1C0680D-91E1-4635-8617-17C89C3A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30905"/>
            <a:ext cx="5505855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date-time-form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8" name="AutoShape 24">
            <a:extLst>
              <a:ext uri="{FF2B5EF4-FFF2-40B4-BE49-F238E27FC236}">
                <a16:creationId xmlns:a16="http://schemas.microsoft.com/office/drawing/2014/main" id="{38657BEC-299B-4A42-93BA-DFF814EBC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3" y="1491525"/>
            <a:ext cx="1828800" cy="1096038"/>
          </a:xfrm>
          <a:prstGeom prst="wedgeRoundRectCallout">
            <a:avLst>
              <a:gd name="adj1" fmla="val -71979"/>
              <a:gd name="adj2" fmla="val 611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import your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561679-FF60-46DF-ABBD-D4441B43D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22" y="4023590"/>
            <a:ext cx="4350380" cy="2358640"/>
          </a:xfrm>
          <a:prstGeom prst="round2DiagRect">
            <a:avLst>
              <a:gd name="adj1" fmla="val 3217"/>
              <a:gd name="adj2" fmla="val 435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AutoShape 24">
            <a:extLst>
              <a:ext uri="{FF2B5EF4-FFF2-40B4-BE49-F238E27FC236}">
                <a16:creationId xmlns:a16="http://schemas.microsoft.com/office/drawing/2014/main" id="{6F27FEE0-57CD-4A66-82A0-0B64092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8012" y="2581216"/>
            <a:ext cx="3657599" cy="1096038"/>
          </a:xfrm>
          <a:prstGeom prst="wedgeRoundRectCallout">
            <a:avLst>
              <a:gd name="adj1" fmla="val -205"/>
              <a:gd name="adj2" fmla="val -920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datetimepicker()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func. initiates the plugin functionality</a:t>
            </a:r>
          </a:p>
        </p:txBody>
      </p:sp>
      <p:sp>
        <p:nvSpPr>
          <p:cNvPr id="33" name="AutoShape 24">
            <a:extLst>
              <a:ext uri="{FF2B5EF4-FFF2-40B4-BE49-F238E27FC236}">
                <a16:creationId xmlns:a16="http://schemas.microsoft.com/office/drawing/2014/main" id="{21FE73D4-36FD-4EB1-ABE1-77AE962CC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4" y="2581216"/>
            <a:ext cx="1750318" cy="1096038"/>
          </a:xfrm>
          <a:prstGeom prst="wedgeRoundRectCallout">
            <a:avLst>
              <a:gd name="adj1" fmla="val -2107"/>
              <a:gd name="adj2" fmla="val -90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using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05D4FF-58BE-480C-A688-3BCF6F0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3" y="1561792"/>
            <a:ext cx="548411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#producedOn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datetimepicker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11E851-FF2A-4134-907C-28C8C852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760" y="1130905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67D46-1D6B-4B8C-91BD-54CA2887C2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27" y="3586898"/>
            <a:ext cx="2670240" cy="30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&amp; Time Picker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/>
              <a:t>Form Validator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8B065-9B56-42BB-8C23-F21DBE431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448" y="12954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8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7580399" cy="4259079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jQuery Form Validator </a:t>
            </a:r>
            <a:r>
              <a:rPr lang="en-US" sz="3000" dirty="0"/>
              <a:t>is a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plugin</a:t>
            </a:r>
            <a:r>
              <a:rPr lang="en-US" sz="3000" dirty="0"/>
              <a:t> that makes it easy to validate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 input</a:t>
            </a:r>
          </a:p>
          <a:p>
            <a:pPr lvl="1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Feature-rich</a:t>
            </a:r>
            <a:r>
              <a:rPr lang="en-US" sz="2800" dirty="0"/>
              <a:t> and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multilingual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Keeps your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 </a:t>
            </a:r>
            <a:r>
              <a:rPr lang="en-US" sz="2800" dirty="0"/>
              <a:t>markup clean from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Functionality is grouped-up in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modules</a:t>
            </a:r>
            <a:r>
              <a:rPr lang="en-US" sz="2800" dirty="0"/>
              <a:t>.</a:t>
            </a:r>
          </a:p>
          <a:p>
            <a:pPr lvl="1"/>
            <a:r>
              <a:rPr lang="en-US" sz="2800" dirty="0"/>
              <a:t>Optimized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network traffic</a:t>
            </a:r>
            <a:r>
              <a:rPr lang="en-US" sz="28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A57A2-D224-4D96-B09D-67CF89FF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60" y="1992085"/>
            <a:ext cx="3927052" cy="3731331"/>
          </a:xfrm>
          <a:prstGeom prst="round2DiagRect">
            <a:avLst>
              <a:gd name="adj1" fmla="val 1455"/>
              <a:gd name="adj2" fmla="val 2173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3A044F-8EB8-43C6-B943-F29515C3132C}"/>
              </a:ext>
            </a:extLst>
          </p:cNvPr>
          <p:cNvSpPr txBox="1">
            <a:spLocks/>
          </p:cNvSpPr>
          <p:nvPr/>
        </p:nvSpPr>
        <p:spPr>
          <a:xfrm>
            <a:off x="3656012" y="6255962"/>
            <a:ext cx="5335589" cy="46551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http://www.formvalidator.net/</a:t>
            </a:r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319" y="1130072"/>
            <a:ext cx="9439473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jquery.form-validator.min.js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39" y="3607893"/>
            <a:ext cx="10979053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validator-form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&lt;div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208" y="3084209"/>
            <a:ext cx="2057400" cy="673386"/>
          </a:xfrm>
          <a:prstGeom prst="wedgeRoundRectCallout">
            <a:avLst>
              <a:gd name="adj1" fmla="val -52931"/>
              <a:gd name="adj2" fmla="val -732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plugin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632" y="3420902"/>
            <a:ext cx="1524000" cy="373982"/>
          </a:xfrm>
          <a:prstGeom prst="wedgeRoundRectCallout">
            <a:avLst>
              <a:gd name="adj1" fmla="val -79960"/>
              <a:gd name="adj2" fmla="val 1010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091CE-52D4-45CC-B4AF-BA2F693AD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962900"/>
            <a:ext cx="1791983" cy="219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0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2" y="3200400"/>
            <a:ext cx="98298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for="username"&gt;Username&lt;/label&gt;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id="username" type="text" placeholder="Username..."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 alphanumeric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data-validation-length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3-12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data-validation-error-msg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username should only contain 3-12 alphanumeric characters.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A85307-F1FD-4A9F-BDBC-3B9892CF4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512" y="1151121"/>
            <a:ext cx="11277600" cy="1820679"/>
          </a:xfrm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data validation </a:t>
            </a:r>
            <a:r>
              <a:rPr lang="en-US" sz="2800" dirty="0"/>
              <a:t>functionality is configured</a:t>
            </a:r>
            <a:r>
              <a:rPr lang="bg-BG" sz="2800" dirty="0"/>
              <a:t> </a:t>
            </a:r>
            <a:r>
              <a:rPr lang="en-US" sz="2800" dirty="0"/>
              <a:t>by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sz="2800" dirty="0"/>
              <a:t> fields’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meta</a:t>
            </a:r>
            <a:r>
              <a:rPr lang="en-US" sz="2800" dirty="0"/>
              <a:t> attributes.</a:t>
            </a:r>
          </a:p>
          <a:p>
            <a:pPr lvl="1"/>
            <a:r>
              <a:rPr lang="en-US" sz="2600" dirty="0"/>
              <a:t>The plugin has its own way of interpreting them.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CD7EAA8A-796F-4B6E-8A92-22AEB8647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612" y="3505200"/>
            <a:ext cx="2133600" cy="373982"/>
          </a:xfrm>
          <a:prstGeom prst="wedgeRoundRectCallout">
            <a:avLst>
              <a:gd name="adj1" fmla="val -156491"/>
              <a:gd name="adj2" fmla="val 1484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attributes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248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51121"/>
            <a:ext cx="115824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password-group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for="password"&gt;Password&lt;/label&gt;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&lt;input id="password" type="password" placeholder="Password..."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data-validation-length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6-20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data-validation-error-msg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password should only contain 6-20 characters.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E238A1-B738-4A8C-A463-3BD34768C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4515170"/>
            <a:ext cx="115824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email-group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for="password"&gt;E-mail&lt;/label&gt;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id="email" type="email" placeholder="E-mail..."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data-validation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EF6E1074-C3A3-43FD-A4C7-6DA701B5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412" y="4419600"/>
            <a:ext cx="3352800" cy="643068"/>
          </a:xfrm>
          <a:prstGeom prst="wedgeRoundRectCallout">
            <a:avLst>
              <a:gd name="adj1" fmla="val -92706"/>
              <a:gd name="adj2" fmla="val 122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special validation, like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006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26" name="Title 444425">
            <a:extLst>
              <a:ext uri="{FF2B5EF4-FFF2-40B4-BE49-F238E27FC236}">
                <a16:creationId xmlns:a16="http://schemas.microsoft.com/office/drawing/2014/main" id="{9BF86DC1-1479-44CF-BD47-B2DB4671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05217DFC-E462-4FBC-A309-611C548B31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2989384"/>
                  </p:ext>
                </p:extLst>
              </p:nvPr>
            </p:nvGraphicFramePr>
            <p:xfrm>
              <a:off x="856257" y="1295400"/>
              <a:ext cx="3825936" cy="2152650"/>
            </p:xfrm>
            <a:graphic>
              <a:graphicData uri="http://schemas.microsoft.com/office/powerpoint/2016/slidezoom">
                <pslz:sldZm>
                  <pslz:sldZmObj sldId="671" cId="3744081597">
                    <pslz:zmPr id="{65E58003-ADAE-4798-B1D8-B4F5FAE356F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5217DFC-E462-4FBC-A309-611C548B31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257" y="12954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9EA09A0-0CD3-4072-8C6A-53F7BFFC94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9964936"/>
                  </p:ext>
                </p:extLst>
              </p:nvPr>
            </p:nvGraphicFramePr>
            <p:xfrm>
              <a:off x="7558491" y="1295400"/>
              <a:ext cx="3825936" cy="2152650"/>
            </p:xfrm>
            <a:graphic>
              <a:graphicData uri="http://schemas.microsoft.com/office/powerpoint/2016/slidezoom">
                <pslz:sldZm>
                  <pslz:sldZmObj sldId="674" cId="1889251793">
                    <pslz:zmPr id="{1A554DA2-8D25-4BDA-9FBF-B70C3E26C3D0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9EA09A0-0CD3-4072-8C6A-53F7BFFC9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58491" y="1295400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AEFEC0C-BE63-4BD0-BC28-D5E9F94C8E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2272344"/>
                  </p:ext>
                </p:extLst>
              </p:nvPr>
            </p:nvGraphicFramePr>
            <p:xfrm>
              <a:off x="856257" y="3941061"/>
              <a:ext cx="3825936" cy="2152650"/>
            </p:xfrm>
            <a:graphic>
              <a:graphicData uri="http://schemas.microsoft.com/office/powerpoint/2016/slidezoom">
                <pslz:sldZm>
                  <pslz:sldZmObj sldId="678" cId="1642084127">
                    <pslz:zmPr id="{18B719FD-1957-429C-864D-7540C4A626A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9AEFEC0C-BE63-4BD0-BC28-D5E9F94C8E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257" y="3941061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6DB6E82A-E241-4C6B-A18B-652916DD8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4910226"/>
                  </p:ext>
                </p:extLst>
              </p:nvPr>
            </p:nvGraphicFramePr>
            <p:xfrm>
              <a:off x="7556347" y="3941061"/>
              <a:ext cx="3825936" cy="2152650"/>
            </p:xfrm>
            <a:graphic>
              <a:graphicData uri="http://schemas.microsoft.com/office/powerpoint/2016/slidezoom">
                <pslz:sldZm>
                  <pslz:sldZmObj sldId="682" cId="3373103098">
                    <pslz:zmPr id="{DF847CAA-7BC0-4A7D-BA60-ABD1E158EFBF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5936" cy="21526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DB6E82A-E241-4C6B-A18B-652916DD8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56347" y="3941061"/>
                <a:ext cx="3825936" cy="21526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Form Validator (Demo) – Result</a:t>
            </a:r>
          </a:p>
        </p:txBody>
      </p:sp>
      <p:sp>
        <p:nvSpPr>
          <p:cNvPr id="32" name="AutoShape 24">
            <a:extLst>
              <a:ext uri="{FF2B5EF4-FFF2-40B4-BE49-F238E27FC236}">
                <a16:creationId xmlns:a16="http://schemas.microsoft.com/office/drawing/2014/main" id="{6F27FEE0-57CD-4A66-82A0-0B640922B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0043" y="2581216"/>
            <a:ext cx="2895600" cy="1096038"/>
          </a:xfrm>
          <a:prstGeom prst="wedgeRoundRectCallout">
            <a:avLst>
              <a:gd name="adj1" fmla="val -80832"/>
              <a:gd name="adj2" fmla="val -965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validate()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func. initiates the plugin functionality</a:t>
            </a:r>
          </a:p>
        </p:txBody>
      </p:sp>
      <p:sp>
        <p:nvSpPr>
          <p:cNvPr id="33" name="AutoShape 24">
            <a:extLst>
              <a:ext uri="{FF2B5EF4-FFF2-40B4-BE49-F238E27FC236}">
                <a16:creationId xmlns:a16="http://schemas.microsoft.com/office/drawing/2014/main" id="{21FE73D4-36FD-4EB1-ABE1-77AE962CC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3" y="2581216"/>
            <a:ext cx="2436119" cy="1096038"/>
          </a:xfrm>
          <a:prstGeom prst="wedgeRoundRectCallout">
            <a:avLst>
              <a:gd name="adj1" fmla="val -2107"/>
              <a:gd name="adj2" fmla="val -90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plugin is attached directly to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05D4FF-58BE-480C-A688-3BCF6F04E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1493" y="1561792"/>
            <a:ext cx="5484117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11E851-FF2A-4134-907C-28C8C852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4760" y="1130905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B8E9E1-83B1-4D0F-BA12-33584870C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3" y="3591563"/>
            <a:ext cx="2775081" cy="32195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19578A-2B5A-42E3-B9C3-355A061A7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197" y="1130905"/>
            <a:ext cx="5505855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validator-form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AutoShape 24">
            <a:extLst>
              <a:ext uri="{FF2B5EF4-FFF2-40B4-BE49-F238E27FC236}">
                <a16:creationId xmlns:a16="http://schemas.microsoft.com/office/drawing/2014/main" id="{09B50585-68FF-48F7-A5D2-4633A823F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9813" y="1491525"/>
            <a:ext cx="1828800" cy="1096038"/>
          </a:xfrm>
          <a:prstGeom prst="wedgeRoundRectCallout">
            <a:avLst>
              <a:gd name="adj1" fmla="val -67192"/>
              <a:gd name="adj2" fmla="val 6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to import your 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0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6E534-B1A0-4F90-97D9-2DD5051F3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18" y="4073304"/>
            <a:ext cx="5303249" cy="2259211"/>
          </a:xfrm>
          <a:prstGeom prst="round2DiagRect">
            <a:avLst>
              <a:gd name="adj1" fmla="val 1348"/>
              <a:gd name="adj2" fmla="val 2872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2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718112"/>
            <a:ext cx="8938472" cy="820600"/>
          </a:xfrm>
        </p:spPr>
        <p:txBody>
          <a:bodyPr/>
          <a:lstStyle/>
          <a:p>
            <a:r>
              <a:rPr lang="en-US" dirty="0"/>
              <a:t>Table Grid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9AB5F-8C9A-4418-8417-6BB33BD62F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7668" y="1600200"/>
            <a:ext cx="3355559" cy="2829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EB1D2-01A2-4D50-9BB9-36D7A14D4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97165" y="3313919"/>
            <a:ext cx="18288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2E01A-2F31-48EC-A597-644C6F61DE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13" y="1036822"/>
            <a:ext cx="1779920" cy="1779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14C472-9473-4CDD-BE46-408152489D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455" y="575876"/>
            <a:ext cx="1995172" cy="19951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C6DCEC-DE6B-412B-8956-0404698E7B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89881" y="3181276"/>
            <a:ext cx="1855052" cy="18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03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506479"/>
          </a:xfrm>
        </p:spPr>
        <p:txBody>
          <a:bodyPr/>
          <a:lstStyle/>
          <a:p>
            <a:r>
              <a:rPr lang="en-US" sz="3000" b="1" noProof="1">
                <a:solidFill>
                  <a:schemeClr val="tx2">
                    <a:lumMod val="75000"/>
                  </a:schemeClr>
                </a:solidFill>
              </a:rPr>
              <a:t>DataTables</a:t>
            </a:r>
            <a:r>
              <a:rPr lang="en-US" sz="3000" dirty="0"/>
              <a:t> is a jQuery plugin that enhances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HTML tables</a:t>
            </a:r>
            <a:r>
              <a:rPr lang="en-US" sz="3000" dirty="0"/>
              <a:t>.</a:t>
            </a:r>
          </a:p>
          <a:p>
            <a:pPr lvl="1"/>
            <a:r>
              <a:rPr lang="en-US" sz="2800" dirty="0"/>
              <a:t>Highly flexible. Provides many extensions.</a:t>
            </a:r>
          </a:p>
          <a:p>
            <a:pPr lvl="1"/>
            <a:r>
              <a:rPr lang="en-US" sz="2800" dirty="0"/>
              <a:t>Build upon the foundations of progressive enhancement.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ABD26-3862-4220-AED7-915CAACC42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0" y="3188713"/>
            <a:ext cx="8559905" cy="3159334"/>
          </a:xfrm>
          <a:prstGeom prst="round2DiagRect">
            <a:avLst>
              <a:gd name="adj1" fmla="val 3595"/>
              <a:gd name="adj2" fmla="val 3687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7D384-E7FC-4BB7-A9A2-6B04A5B36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018" y="2237019"/>
            <a:ext cx="2900764" cy="3365398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514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Grid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55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453780" y="2050360"/>
            <a:ext cx="2108323" cy="2281736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926" y="4423960"/>
            <a:ext cx="2009177" cy="2009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354">
            <a:off x="8151272" y="956780"/>
            <a:ext cx="2212665" cy="14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bg-BG" dirty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JavaScript for Front-End – JQuery Plugins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12" y="4598346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5" y="2107811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2257080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3759727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4" y="3680535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26" y="2896302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57" y="1284761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22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2494436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4073446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/>
              <a:t>Slick Slider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B1623-0E36-4923-8AF1-959F703B9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371600"/>
            <a:ext cx="7162800" cy="420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1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5813B-6C85-4DA6-96D1-0FF06FB1C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6DEDE-49EC-4BD7-B4AE-BB6925FCE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2811279"/>
          </a:xfrm>
        </p:spPr>
        <p:txBody>
          <a:bodyPr/>
          <a:lstStyle/>
          <a:p>
            <a:r>
              <a:rPr lang="en-US" dirty="0"/>
              <a:t>A simple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slider plugin </a:t>
            </a:r>
            <a:r>
              <a:rPr lang="en-US" dirty="0"/>
              <a:t>which enhances the user experience</a:t>
            </a:r>
          </a:p>
          <a:p>
            <a:pPr lvl="1"/>
            <a:r>
              <a:rPr lang="en-US" dirty="0"/>
              <a:t>Fully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dirty="0"/>
              <a:t>. Scales with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CSS3</a:t>
            </a:r>
            <a:r>
              <a:rPr lang="en-US" dirty="0"/>
              <a:t> when available. Fully functional when not.</a:t>
            </a:r>
          </a:p>
          <a:p>
            <a:pPr lvl="1"/>
            <a:r>
              <a:rPr lang="en-US" dirty="0"/>
              <a:t>Desktop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mouse dragging</a:t>
            </a:r>
            <a:r>
              <a:rPr lang="en-US" dirty="0"/>
              <a:t>. Infinite looping.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757BF-3D35-4CD2-8FCD-0FED5EB6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Slick Slider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CE607C-300C-4159-A01B-1B7D9527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2" y="4031282"/>
            <a:ext cx="7391400" cy="2083796"/>
          </a:xfrm>
          <a:prstGeom prst="round2DiagRect">
            <a:avLst>
              <a:gd name="adj1" fmla="val 4126"/>
              <a:gd name="adj2" fmla="val 173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9E6734-EE3E-407D-99A6-68AE0DEDAB39}"/>
              </a:ext>
            </a:extLst>
          </p:cNvPr>
          <p:cNvSpPr txBox="1">
            <a:spLocks/>
          </p:cNvSpPr>
          <p:nvPr/>
        </p:nvSpPr>
        <p:spPr>
          <a:xfrm>
            <a:off x="3257305" y="6303498"/>
            <a:ext cx="5671035" cy="465517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Documentation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http://kenwheeler.github.io/slick/</a:t>
            </a:r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Slick Slider (Demo)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99BD4D-AA5E-400D-86CA-C5EBD9DCF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392" y="983195"/>
            <a:ext cx="85344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&lt;link rel="stylesheet" href="css/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slick-theme.css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jquery-3.3.1.min.js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src="lib/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01D215-5CB6-4C85-833D-352C88919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739" y="4066245"/>
            <a:ext cx="1097905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slider-element slider-element-first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"&gt;First&lt;/div&gt;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slider-element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slider-element-second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"&gt;Second&lt;/div&gt;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slider-element slider-element-third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"&gt;Third&lt;/div&gt;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8" name="AutoShape 24">
            <a:extLst>
              <a:ext uri="{FF2B5EF4-FFF2-40B4-BE49-F238E27FC236}">
                <a16:creationId xmlns:a16="http://schemas.microsoft.com/office/drawing/2014/main" id="{8F5BB256-B21D-4CF4-BDA6-1B8A984AE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940" y="1059410"/>
            <a:ext cx="2057400" cy="471979"/>
          </a:xfrm>
          <a:prstGeom prst="wedgeRoundRectCallout">
            <a:avLst>
              <a:gd name="adj1" fmla="val -28895"/>
              <a:gd name="adj2" fmla="val 193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plugin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CSS</a:t>
            </a:r>
          </a:p>
        </p:txBody>
      </p:sp>
      <p:sp>
        <p:nvSpPr>
          <p:cNvPr id="9" name="AutoShape 24">
            <a:extLst>
              <a:ext uri="{FF2B5EF4-FFF2-40B4-BE49-F238E27FC236}">
                <a16:creationId xmlns:a16="http://schemas.microsoft.com/office/drawing/2014/main" id="{B70EDC81-7A0E-4743-A532-58D329C4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9702" y="3447269"/>
            <a:ext cx="2057400" cy="673386"/>
          </a:xfrm>
          <a:prstGeom prst="wedgeRoundRectCallout">
            <a:avLst>
              <a:gd name="adj1" fmla="val -52931"/>
              <a:gd name="adj2" fmla="val -732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JQuery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plugin</a:t>
            </a:r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412" y="3817018"/>
            <a:ext cx="2057400" cy="673386"/>
          </a:xfrm>
          <a:prstGeom prst="wedgeRoundRectCallout">
            <a:avLst>
              <a:gd name="adj1" fmla="val -94654"/>
              <a:gd name="adj2" fmla="val 61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Slider 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D2478D-2D2D-4188-9303-8275CE7F8A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7" y="983195"/>
            <a:ext cx="2230125" cy="25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5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59E45-E220-4E0B-89BB-0A8EB888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690247-C49F-4B18-A747-9A6227A1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Slick Slider (Demo)</a:t>
            </a:r>
            <a:r>
              <a:rPr lang="bg-BG" dirty="0"/>
              <a:t> – </a:t>
            </a:r>
            <a:r>
              <a:rPr lang="en-US" dirty="0"/>
              <a:t>Result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08840-32D3-437B-B141-A0885302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1130905"/>
            <a:ext cx="1097905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src="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script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7856AC-3880-4713-A857-9F614B158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4179828"/>
            <a:ext cx="34671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.slider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slick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4F235A-D939-445A-97DF-243E90EAF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937" y="3756306"/>
            <a:ext cx="130165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app.js</a:t>
            </a:r>
          </a:p>
        </p:txBody>
      </p:sp>
      <p:sp>
        <p:nvSpPr>
          <p:cNvPr id="20" name="AutoShape 24">
            <a:extLst>
              <a:ext uri="{FF2B5EF4-FFF2-40B4-BE49-F238E27FC236}">
                <a16:creationId xmlns:a16="http://schemas.microsoft.com/office/drawing/2014/main" id="{48B73B0F-D249-4EFB-BD31-89717A6F7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067" y="1582008"/>
            <a:ext cx="2664862" cy="1096038"/>
          </a:xfrm>
          <a:prstGeom prst="wedgeRoundRectCallout">
            <a:avLst>
              <a:gd name="adj1" fmla="val -71979"/>
              <a:gd name="adj2" fmla="val 611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your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</a:t>
            </a:r>
          </a:p>
        </p:txBody>
      </p:sp>
      <p:sp>
        <p:nvSpPr>
          <p:cNvPr id="21" name="AutoShape 24">
            <a:extLst>
              <a:ext uri="{FF2B5EF4-FFF2-40B4-BE49-F238E27FC236}">
                <a16:creationId xmlns:a16="http://schemas.microsoft.com/office/drawing/2014/main" id="{AB9AAF1D-320D-4A80-A2FC-A28ACBC71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2" y="3756306"/>
            <a:ext cx="2743200" cy="1096038"/>
          </a:xfrm>
          <a:prstGeom prst="wedgeRoundRectCallout">
            <a:avLst>
              <a:gd name="adj1" fmla="val -75947"/>
              <a:gd name="adj2" fmla="val -4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Calling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slick()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function initiates the plugin functionality</a:t>
            </a:r>
          </a:p>
        </p:txBody>
      </p:sp>
      <p:sp>
        <p:nvSpPr>
          <p:cNvPr id="22" name="AutoShape 24">
            <a:extLst>
              <a:ext uri="{FF2B5EF4-FFF2-40B4-BE49-F238E27FC236}">
                <a16:creationId xmlns:a16="http://schemas.microsoft.com/office/drawing/2014/main" id="{753F6BD5-0564-4844-922C-A9D0FF5C3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5041602"/>
            <a:ext cx="2590800" cy="1096038"/>
          </a:xfrm>
          <a:prstGeom prst="wedgeRoundRectCallout">
            <a:avLst>
              <a:gd name="adj1" fmla="val -28269"/>
              <a:gd name="adj2" fmla="val -826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the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</a:t>
            </a:r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using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JQuery</a:t>
            </a:r>
          </a:p>
        </p:txBody>
      </p:sp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2C486FE0-F610-4EB8-89D5-48F5AE072BDE}"/>
              </a:ext>
            </a:extLst>
          </p:cNvPr>
          <p:cNvSpPr/>
          <p:nvPr/>
        </p:nvSpPr>
        <p:spPr>
          <a:xfrm>
            <a:off x="10728212" y="4124944"/>
            <a:ext cx="838200" cy="1833315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E6A0CAB-7C2C-48FA-9F3F-AD6E66E5F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5486400"/>
            <a:ext cx="6443775" cy="553642"/>
          </a:xfrm>
          <a:prstGeom prst="rect">
            <a:avLst/>
          </a:prstGeom>
        </p:spPr>
      </p:pic>
      <p:sp>
        <p:nvSpPr>
          <p:cNvPr id="31" name="AutoShape 24">
            <a:extLst>
              <a:ext uri="{FF2B5EF4-FFF2-40B4-BE49-F238E27FC236}">
                <a16:creationId xmlns:a16="http://schemas.microsoft.com/office/drawing/2014/main" id="{8C1CBDCB-034D-4D8A-83E9-604291305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587" y="3949157"/>
            <a:ext cx="2743200" cy="543533"/>
          </a:xfrm>
          <a:prstGeom prst="wedgeRoundRectCallout">
            <a:avLst>
              <a:gd name="adj1" fmla="val -40233"/>
              <a:gd name="adj2" fmla="val -145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Result...</a:t>
            </a:r>
          </a:p>
        </p:txBody>
      </p:sp>
    </p:spTree>
    <p:extLst>
      <p:ext uri="{BB962C8B-B14F-4D97-AF65-F5344CB8AC3E}">
        <p14:creationId xmlns:p14="http://schemas.microsoft.com/office/powerpoint/2010/main" val="42489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B95BF5-1353-47A1-92EB-82D78AD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Slick Slider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F09790-82BC-4EBA-B6A2-81A63A96A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D208A-760E-41E3-A85B-DBE56EAC52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988D5-72E3-40DD-B577-5EADC2B6CD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948" y="609600"/>
            <a:ext cx="3429000" cy="42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417747-58F9-484E-93F0-ADA5DBC00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5410200"/>
            <a:ext cx="8938472" cy="820600"/>
          </a:xfrm>
        </p:spPr>
        <p:txBody>
          <a:bodyPr/>
          <a:lstStyle/>
          <a:p>
            <a:r>
              <a:rPr lang="en-US" dirty="0"/>
              <a:t>Date &amp; Time Picker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18F7E-8843-4844-8B87-59E32834EC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7A742-7C03-4694-8198-D236B8A9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048" y="1398041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5179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6580</TotalTime>
  <Words>1351</Words>
  <Application>Microsoft Office PowerPoint</Application>
  <PresentationFormat>Custom</PresentationFormat>
  <Paragraphs>239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SoftUni 16x9</vt:lpstr>
      <vt:lpstr>JQuery Plugins</vt:lpstr>
      <vt:lpstr>Table of Contents</vt:lpstr>
      <vt:lpstr>Have a Question?</vt:lpstr>
      <vt:lpstr>Slick Slider</vt:lpstr>
      <vt:lpstr>Slick Slider</vt:lpstr>
      <vt:lpstr>Slick Slider (Demo)</vt:lpstr>
      <vt:lpstr>Slick Slider (Demo) – Result</vt:lpstr>
      <vt:lpstr>Slick Slider</vt:lpstr>
      <vt:lpstr>Date &amp; Time Picker</vt:lpstr>
      <vt:lpstr>Date &amp; Time Picker</vt:lpstr>
      <vt:lpstr>Date &amp; Time Picker (Demo)</vt:lpstr>
      <vt:lpstr>Date &amp; Time Picker (Demo)</vt:lpstr>
      <vt:lpstr>Date &amp; Time Picker (Demo) – Result</vt:lpstr>
      <vt:lpstr>Date &amp; Time Picker</vt:lpstr>
      <vt:lpstr>Form Validator</vt:lpstr>
      <vt:lpstr>Form Validator</vt:lpstr>
      <vt:lpstr>Form Validator (Demo)</vt:lpstr>
      <vt:lpstr>Form Validator (Demo)</vt:lpstr>
      <vt:lpstr>Form Validator (Demo)</vt:lpstr>
      <vt:lpstr>Form Validator (Demo) – Result</vt:lpstr>
      <vt:lpstr>Form Validator</vt:lpstr>
      <vt:lpstr>Table Grid</vt:lpstr>
      <vt:lpstr>Table Grid</vt:lpstr>
      <vt:lpstr>Table Grid</vt:lpstr>
      <vt:lpstr>Summary</vt:lpstr>
      <vt:lpstr>JavaScript for Front-End – JQuery Plugins</vt:lpstr>
      <vt:lpstr>SoftUni Diamond Partners</vt:lpstr>
      <vt:lpstr>SoftUni Diamond Partners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Ivaylo Jelev</cp:lastModifiedBy>
  <cp:revision>502</cp:revision>
  <dcterms:created xsi:type="dcterms:W3CDTF">2014-01-02T17:00:34Z</dcterms:created>
  <dcterms:modified xsi:type="dcterms:W3CDTF">2018-07-11T15:24:51Z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